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handoutMasterIdLst>
    <p:handoutMasterId r:id="rId50"/>
  </p:handoutMasterIdLst>
  <p:sldIdLst>
    <p:sldId id="256" r:id="rId2"/>
    <p:sldId id="467" r:id="rId3"/>
    <p:sldId id="477" r:id="rId4"/>
    <p:sldId id="480" r:id="rId5"/>
    <p:sldId id="483" r:id="rId6"/>
    <p:sldId id="491" r:id="rId7"/>
    <p:sldId id="494" r:id="rId8"/>
    <p:sldId id="497" r:id="rId9"/>
    <p:sldId id="501" r:id="rId10"/>
    <p:sldId id="503" r:id="rId11"/>
    <p:sldId id="505" r:id="rId12"/>
    <p:sldId id="506" r:id="rId13"/>
    <p:sldId id="508" r:id="rId14"/>
    <p:sldId id="510" r:id="rId15"/>
    <p:sldId id="512" r:id="rId16"/>
    <p:sldId id="516" r:id="rId17"/>
    <p:sldId id="523" r:id="rId18"/>
    <p:sldId id="519" r:id="rId19"/>
    <p:sldId id="532" r:id="rId20"/>
    <p:sldId id="534" r:id="rId21"/>
    <p:sldId id="537" r:id="rId22"/>
    <p:sldId id="538" r:id="rId23"/>
    <p:sldId id="540" r:id="rId24"/>
    <p:sldId id="542" r:id="rId25"/>
    <p:sldId id="544" r:id="rId26"/>
    <p:sldId id="547" r:id="rId27"/>
    <p:sldId id="549" r:id="rId28"/>
    <p:sldId id="555" r:id="rId29"/>
    <p:sldId id="563" r:id="rId30"/>
    <p:sldId id="566" r:id="rId31"/>
    <p:sldId id="567" r:id="rId32"/>
    <p:sldId id="568" r:id="rId33"/>
    <p:sldId id="569" r:id="rId34"/>
    <p:sldId id="564" r:id="rId35"/>
    <p:sldId id="372" r:id="rId36"/>
    <p:sldId id="444" r:id="rId37"/>
    <p:sldId id="448" r:id="rId38"/>
    <p:sldId id="463" r:id="rId39"/>
    <p:sldId id="453" r:id="rId40"/>
    <p:sldId id="464" r:id="rId41"/>
    <p:sldId id="456" r:id="rId42"/>
    <p:sldId id="457" r:id="rId43"/>
    <p:sldId id="458" r:id="rId44"/>
    <p:sldId id="459" r:id="rId45"/>
    <p:sldId id="460" r:id="rId46"/>
    <p:sldId id="461" r:id="rId47"/>
    <p:sldId id="465" r:id="rId48"/>
    <p:sldId id="446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1F8F-5EE1-418A-8A88-462A5C17709F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3A767-3E5C-4617-A791-A78F0087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ltGray">
            <a:xfrm>
              <a:off x="0" y="231"/>
              <a:ext cx="5760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285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2E7D-FB17-429C-8137-ECEAF678D3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EADB4-52EB-4353-ABDE-B075F6733A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AE42-832F-48B5-8B4A-68E10342A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C4E6-1117-48EE-8B1F-09DDEFD813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09D3-EC11-440B-A46E-E5EBE3D65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C38D-C839-4DE2-9ED3-096DC9E94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CE6A-CF70-446A-88F4-46141D50A2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E6886-BF02-4040-B66B-E569FC617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2587-2CED-4911-A250-D6BEB96FAA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1C3A-AB90-4A29-B79B-204C12CE4C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80CE9-2954-403B-A15C-5C384F3EB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ltGray">
            <a:xfrm>
              <a:off x="0" y="231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black">
            <a:xfrm>
              <a:off x="0" y="285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black">
            <a:xfrm>
              <a:off x="0" y="3972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D93226-A5DD-4121-B98D-4DEC5F9D65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27063" y="1752600"/>
            <a:ext cx="8105775" cy="3016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b="1" i="1" dirty="0"/>
              <a:t>Inquisition Trials </a:t>
            </a:r>
            <a:br>
              <a:rPr lang="en-US" sz="7200" b="1" i="1" dirty="0"/>
            </a:br>
            <a:r>
              <a:rPr lang="en-US" sz="7200" b="1" i="1" dirty="0"/>
              <a:t>and Procedures</a:t>
            </a:r>
            <a:br>
              <a:rPr lang="en-US" sz="7200" b="1" i="1" dirty="0"/>
            </a:br>
            <a:endParaRPr lang="en-US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Issuing of Arrest Warrant </a:t>
            </a:r>
            <a:br>
              <a:rPr lang="en-US" dirty="0" smtClean="0"/>
            </a:br>
            <a:r>
              <a:rPr lang="en-US" dirty="0" smtClean="0"/>
              <a:t>to Imprisonment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2489200"/>
            <a:ext cx="21621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275" y="2503488"/>
            <a:ext cx="243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2649538"/>
            <a:ext cx="41322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Issuing of Arrest Warrant </a:t>
            </a:r>
            <a:br>
              <a:rPr lang="en-US" dirty="0" smtClean="0"/>
            </a:br>
            <a:r>
              <a:rPr lang="en-US" dirty="0" smtClean="0"/>
              <a:t>to Imprisonment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313" y="1535113"/>
            <a:ext cx="4738687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525" y="3841750"/>
            <a:ext cx="20193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2136775"/>
            <a:ext cx="2422525" cy="4341813"/>
            <a:chOff x="0" y="2136062"/>
            <a:chExt cx="2422566" cy="4343064"/>
          </a:xfrm>
        </p:grpSpPr>
        <p:pic>
          <p:nvPicPr>
            <p:cNvPr id="5632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149434"/>
              <a:ext cx="2422566" cy="432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0" y="2136062"/>
              <a:ext cx="238694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Jailer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Confiscation and Sequestration</a:t>
            </a:r>
            <a:br>
              <a:rPr lang="en-US" dirty="0" smtClean="0"/>
            </a:br>
            <a:r>
              <a:rPr lang="en-US" dirty="0" smtClean="0"/>
              <a:t> of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638" y="2205038"/>
            <a:ext cx="24828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888" y="3648075"/>
            <a:ext cx="8064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1263" y="2184400"/>
            <a:ext cx="2852737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1587500"/>
            <a:ext cx="2849563" cy="5089525"/>
            <a:chOff x="0" y="1587477"/>
            <a:chExt cx="2850078" cy="5089426"/>
          </a:xfrm>
        </p:grpSpPr>
        <p:pic>
          <p:nvPicPr>
            <p:cNvPr id="5837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587477"/>
              <a:ext cx="2850078" cy="5089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0" y="1613549"/>
              <a:ext cx="2814452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Notary of </a:t>
              </a:r>
            </a:p>
            <a:p>
              <a:pPr algn="ctr">
                <a:defRPr/>
              </a:pPr>
              <a:r>
                <a: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Sequestered Goods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Confiscation and Sequestration</a:t>
            </a:r>
            <a:br>
              <a:rPr lang="en-US" dirty="0" smtClean="0"/>
            </a:br>
            <a:r>
              <a:rPr lang="en-US" dirty="0" smtClean="0"/>
              <a:t> of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3" y="1498600"/>
            <a:ext cx="1933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713" y="4397375"/>
            <a:ext cx="2209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675" y="3021013"/>
            <a:ext cx="45053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0" y="2101850"/>
            <a:ext cx="2316163" cy="4316413"/>
            <a:chOff x="0" y="1587477"/>
            <a:chExt cx="2850078" cy="5089426"/>
          </a:xfrm>
        </p:grpSpPr>
        <p:pic>
          <p:nvPicPr>
            <p:cNvPr id="5940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587477"/>
              <a:ext cx="2850078" cy="5089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0" y="1613549"/>
              <a:ext cx="2814452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Notary of </a:t>
              </a:r>
            </a:p>
            <a:p>
              <a:pPr algn="ctr">
                <a:defRPr/>
              </a:pPr>
              <a:r>
                <a: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Sequestered Goods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2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Confiscation and Sequestration</a:t>
            </a:r>
            <a:br>
              <a:rPr lang="en-US" sz="3600" dirty="0" smtClean="0"/>
            </a:br>
            <a:r>
              <a:rPr lang="en-US" sz="3600" dirty="0" smtClean="0"/>
              <a:t> of Goods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0" y="1293813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327150"/>
            <a:ext cx="1933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400" y="3908425"/>
            <a:ext cx="11525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30675"/>
            <a:ext cx="2209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913" y="2711450"/>
            <a:ext cx="3748087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290888" y="1377950"/>
            <a:ext cx="2112962" cy="2720975"/>
            <a:chOff x="3290698" y="1608537"/>
            <a:chExt cx="2112575" cy="2721318"/>
          </a:xfrm>
        </p:grpSpPr>
        <p:pic>
          <p:nvPicPr>
            <p:cNvPr id="6042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30236" y="1608537"/>
              <a:ext cx="1818657" cy="272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3290698" y="1615043"/>
              <a:ext cx="2112575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Accountant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454400" y="4127500"/>
            <a:ext cx="1841500" cy="2730500"/>
            <a:chOff x="3453987" y="4358244"/>
            <a:chExt cx="1842407" cy="2730588"/>
          </a:xfrm>
        </p:grpSpPr>
        <p:pic>
          <p:nvPicPr>
            <p:cNvPr id="6042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53987" y="4358244"/>
              <a:ext cx="1842407" cy="271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3692463" y="6627167"/>
              <a:ext cx="1521570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Receiver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Imprisonment to Initial Hearing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0" y="831850"/>
            <a:ext cx="9144000" cy="6186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938" y="2589213"/>
            <a:ext cx="32432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424613" y="1898650"/>
            <a:ext cx="2422525" cy="4343400"/>
            <a:chOff x="0" y="2136062"/>
            <a:chExt cx="2422566" cy="4343064"/>
          </a:xfrm>
        </p:grpSpPr>
        <p:pic>
          <p:nvPicPr>
            <p:cNvPr id="6247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49434"/>
              <a:ext cx="2422566" cy="432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0" y="2136062"/>
              <a:ext cx="238694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Jailer</a:t>
              </a:r>
            </a:p>
          </p:txBody>
        </p:sp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78050"/>
            <a:ext cx="318293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Imprisonment to Initial Hearing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0" y="831850"/>
            <a:ext cx="9144000" cy="6186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713" y="3533775"/>
            <a:ext cx="8905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1874838"/>
            <a:ext cx="2422525" cy="4343400"/>
            <a:chOff x="0" y="2136062"/>
            <a:chExt cx="2422566" cy="4343064"/>
          </a:xfrm>
        </p:grpSpPr>
        <p:pic>
          <p:nvPicPr>
            <p:cNvPr id="6349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49434"/>
              <a:ext cx="2422566" cy="432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0" y="2136062"/>
              <a:ext cx="238694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Jailer</a:t>
              </a: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2313" y="2368550"/>
            <a:ext cx="2095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850" y="3530600"/>
            <a:ext cx="4746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2422525"/>
            <a:ext cx="3286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Imprisonment to Initial Hearing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0" y="831850"/>
            <a:ext cx="9144000" cy="6186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54864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463" y="2282825"/>
            <a:ext cx="366553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3850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Initial Hearings to the </a:t>
            </a:r>
            <a:br>
              <a:rPr lang="en-US" dirty="0" smtClean="0"/>
            </a:br>
            <a:r>
              <a:rPr lang="en-US" dirty="0" smtClean="0"/>
              <a:t>Prosecutor’s formal Accusation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0" y="1428750"/>
            <a:ext cx="9144000" cy="61863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8988"/>
            <a:ext cx="35814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525" y="2784475"/>
            <a:ext cx="26193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0" y="1531938"/>
            <a:ext cx="2957513" cy="5038725"/>
            <a:chOff x="6325431" y="961901"/>
            <a:chExt cx="2818569" cy="5038849"/>
          </a:xfrm>
        </p:grpSpPr>
        <p:pic>
          <p:nvPicPr>
            <p:cNvPr id="86023" name="Picture 5" descr="organiza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5431" y="961901"/>
              <a:ext cx="2818569" cy="503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377050" y="5450774"/>
              <a:ext cx="276695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Fiscal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Edict of Faith to the Accusation of an act of Heresy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2308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2405063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124200"/>
            <a:ext cx="25908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1239838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00200"/>
            <a:ext cx="3276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581400"/>
            <a:ext cx="3276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5486400"/>
            <a:ext cx="3276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Initial Hearings to the </a:t>
            </a:r>
            <a:br>
              <a:rPr lang="en-US" dirty="0" smtClean="0"/>
            </a:br>
            <a:r>
              <a:rPr lang="en-US" dirty="0" smtClean="0"/>
              <a:t>Prosecutor’s formal Accusation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0" y="1343024"/>
            <a:ext cx="9144000" cy="61863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0100"/>
            <a:ext cx="35814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3040063"/>
            <a:ext cx="39370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163" y="3521075"/>
            <a:ext cx="16383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225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Initial Hearings to the </a:t>
            </a:r>
            <a:br>
              <a:rPr lang="en-US" dirty="0" smtClean="0"/>
            </a:br>
            <a:r>
              <a:rPr lang="en-US" dirty="0" smtClean="0"/>
              <a:t>Prosecutor’s formal Accusation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88067" name="TextBox 3"/>
          <p:cNvSpPr txBox="1">
            <a:spLocks noChangeArrowheads="1"/>
          </p:cNvSpPr>
          <p:nvPr/>
        </p:nvSpPr>
        <p:spPr bwMode="auto">
          <a:xfrm>
            <a:off x="0" y="1343024"/>
            <a:ext cx="9144000" cy="61863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800" y="1368425"/>
            <a:ext cx="447516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1522413"/>
            <a:ext cx="328453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225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Initial Hearings to the </a:t>
            </a:r>
            <a:br>
              <a:rPr lang="en-US" dirty="0" smtClean="0"/>
            </a:br>
            <a:r>
              <a:rPr lang="en-US" dirty="0" smtClean="0"/>
              <a:t>Prosecutor’s formal Accusation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89091" name="TextBox 3"/>
          <p:cNvSpPr txBox="1">
            <a:spLocks noChangeArrowheads="1"/>
          </p:cNvSpPr>
          <p:nvPr/>
        </p:nvSpPr>
        <p:spPr bwMode="auto">
          <a:xfrm>
            <a:off x="0" y="1362076"/>
            <a:ext cx="9144000" cy="61863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988" y="2519363"/>
            <a:ext cx="36004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675" y="3544888"/>
            <a:ext cx="8905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0" y="1971675"/>
            <a:ext cx="2078038" cy="4021138"/>
            <a:chOff x="0" y="2136062"/>
            <a:chExt cx="2422566" cy="4343064"/>
          </a:xfrm>
        </p:grpSpPr>
        <p:pic>
          <p:nvPicPr>
            <p:cNvPr id="890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149434"/>
              <a:ext cx="2422566" cy="432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0" y="2136062"/>
              <a:ext cx="238694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Jailer</a:t>
              </a: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7263" y="1993900"/>
            <a:ext cx="310673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225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From the Initial Hearings to the </a:t>
            </a:r>
            <a:br>
              <a:rPr lang="en-US" sz="4000" dirty="0" smtClean="0"/>
            </a:br>
            <a:r>
              <a:rPr lang="en-US" sz="4000" dirty="0" smtClean="0"/>
              <a:t>Prosecutor’s formal Accusation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0115" name="TextBox 3"/>
          <p:cNvSpPr txBox="1">
            <a:spLocks noChangeArrowheads="1"/>
          </p:cNvSpPr>
          <p:nvPr/>
        </p:nvSpPr>
        <p:spPr bwMode="auto">
          <a:xfrm>
            <a:off x="0" y="1285875"/>
            <a:ext cx="9144000" cy="628155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513" y="2212975"/>
            <a:ext cx="32146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1812925"/>
            <a:ext cx="2435225" cy="4445000"/>
            <a:chOff x="6325431" y="961901"/>
            <a:chExt cx="2818569" cy="5038849"/>
          </a:xfrm>
        </p:grpSpPr>
        <p:pic>
          <p:nvPicPr>
            <p:cNvPr id="90119" name="Picture 5" descr="organiza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5431" y="961901"/>
              <a:ext cx="2818569" cy="503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6377050" y="5450774"/>
              <a:ext cx="276695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Fiscal</a:t>
              </a: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213" y="1319213"/>
            <a:ext cx="328453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650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Initial Hearings to the </a:t>
            </a:r>
            <a:br>
              <a:rPr lang="en-US" dirty="0" smtClean="0"/>
            </a:br>
            <a:r>
              <a:rPr lang="en-US" dirty="0" smtClean="0"/>
              <a:t>Prosecutor’s formal Accusation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1139" name="TextBox 3"/>
          <p:cNvSpPr txBox="1">
            <a:spLocks noChangeArrowheads="1"/>
          </p:cNvSpPr>
          <p:nvPr/>
        </p:nvSpPr>
        <p:spPr bwMode="auto">
          <a:xfrm>
            <a:off x="0" y="1314450"/>
            <a:ext cx="9144000" cy="61863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563" y="2671763"/>
            <a:ext cx="515143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338" y="3544888"/>
            <a:ext cx="14732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19300"/>
            <a:ext cx="2503488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3850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Initial Hearings to the </a:t>
            </a:r>
            <a:br>
              <a:rPr lang="en-US" dirty="0" smtClean="0"/>
            </a:br>
            <a:r>
              <a:rPr lang="en-US" dirty="0" smtClean="0"/>
              <a:t>Prosecutor’s formal Accusation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2163" name="TextBox 3"/>
          <p:cNvSpPr txBox="1">
            <a:spLocks noChangeArrowheads="1"/>
          </p:cNvSpPr>
          <p:nvPr/>
        </p:nvSpPr>
        <p:spPr bwMode="auto">
          <a:xfrm>
            <a:off x="0" y="1333500"/>
            <a:ext cx="9144000" cy="61863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9183"/>
            <a:ext cx="4762500" cy="34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988" y="1423627"/>
            <a:ext cx="4046537" cy="554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650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Formal Defense Strategies </a:t>
            </a:r>
            <a:br>
              <a:rPr lang="en-US" dirty="0" smtClean="0"/>
            </a:br>
            <a:r>
              <a:rPr lang="en-US" dirty="0" smtClean="0"/>
              <a:t> of the Accused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5235" name="TextBox 3"/>
          <p:cNvSpPr txBox="1">
            <a:spLocks noChangeArrowheads="1"/>
          </p:cNvSpPr>
          <p:nvPr/>
        </p:nvSpPr>
        <p:spPr bwMode="auto">
          <a:xfrm>
            <a:off x="0" y="1238250"/>
            <a:ext cx="9144000" cy="61863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2613"/>
            <a:ext cx="2819400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0" y="1770063"/>
            <a:ext cx="3262313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088" y="2339975"/>
            <a:ext cx="3236912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Formal Defense Strategies</a:t>
            </a:r>
            <a:br>
              <a:rPr lang="en-US" dirty="0" smtClean="0"/>
            </a:br>
            <a:r>
              <a:rPr lang="en-US" dirty="0" smtClean="0"/>
              <a:t>  of the Accused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0" y="1362074"/>
            <a:ext cx="9144000" cy="61863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4900"/>
            <a:ext cx="3236913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593975"/>
            <a:ext cx="228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763" y="2130425"/>
            <a:ext cx="1085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2725" y="1958975"/>
            <a:ext cx="25812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0975" y="4257675"/>
            <a:ext cx="26130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975"/>
            <a:ext cx="91440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Formal Defense Strategies</a:t>
            </a:r>
            <a:br>
              <a:rPr lang="en-US" dirty="0" smtClean="0"/>
            </a:br>
            <a:r>
              <a:rPr lang="en-US" dirty="0" smtClean="0"/>
              <a:t>  of the Accused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1379" name="TextBox 3"/>
          <p:cNvSpPr txBox="1">
            <a:spLocks noChangeArrowheads="1"/>
          </p:cNvSpPr>
          <p:nvPr/>
        </p:nvSpPr>
        <p:spPr bwMode="auto">
          <a:xfrm>
            <a:off x="0" y="1114424"/>
            <a:ext cx="9144000" cy="61863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5416"/>
            <a:ext cx="3219450" cy="297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0" y="1333500"/>
            <a:ext cx="99382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0388" y="1228397"/>
            <a:ext cx="4230687" cy="19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6" y="3236042"/>
            <a:ext cx="4178630" cy="19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2938" y="5445701"/>
            <a:ext cx="4157526" cy="162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Interrogation under Torture During the Proof Stage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Denunciation</a:t>
            </a:r>
            <a:br>
              <a:rPr lang="en-US" dirty="0" smtClean="0"/>
            </a:br>
            <a:r>
              <a:rPr lang="en-US" dirty="0" smtClean="0"/>
              <a:t> to the Case Summary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3525"/>
            <a:ext cx="31702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7538" y="2430463"/>
            <a:ext cx="3894137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825" y="2573338"/>
            <a:ext cx="2162175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2050"/>
            <a:ext cx="9144000" cy="56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7650"/>
            <a:ext cx="9144000" cy="641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0" dirty="0" smtClean="0"/>
              <a:t>"Prisoner Being Shown </a:t>
            </a:r>
            <a:br>
              <a:rPr lang="en-US" i="0" dirty="0" smtClean="0"/>
            </a:br>
            <a:r>
              <a:rPr lang="en-US" i="0" dirty="0" smtClean="0"/>
              <a:t>the Implements of Torture"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0" dirty="0" smtClean="0"/>
              <a:t>The </a:t>
            </a:r>
            <a:r>
              <a:rPr lang="en-US" dirty="0" err="1" smtClean="0"/>
              <a:t>Garrucha</a:t>
            </a:r>
            <a:r>
              <a:rPr lang="en-US" i="0" dirty="0" smtClean="0"/>
              <a:t> Torture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4563"/>
            <a:ext cx="9144000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875" y="0"/>
            <a:ext cx="9286875" cy="9255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0" dirty="0" smtClean="0"/>
              <a:t>Torture of the “Chords”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6125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0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0" dirty="0" smtClean="0"/>
              <a:t>Water Torture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0" y="1768475"/>
            <a:ext cx="91440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From Confession to the Final Verdict and Sentencing</a:t>
            </a:r>
            <a:br>
              <a:rPr lang="en-US" b="1" dirty="0" smtClean="0"/>
            </a:br>
            <a:r>
              <a:rPr lang="en-US" b="1" dirty="0" smtClean="0"/>
              <a:t> in the Case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7200" b="1" dirty="0"/>
              <a:t>Verdicts and Punishments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58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1768475"/>
            <a:ext cx="91440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Public Humiliation: </a:t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i="1" dirty="0" smtClean="0"/>
              <a:t>San Benito or </a:t>
            </a:r>
            <a:br>
              <a:rPr lang="en-US" b="1" i="1" dirty="0" smtClean="0"/>
            </a:br>
            <a:r>
              <a:rPr lang="en-US" b="1" i="1" dirty="0" smtClean="0"/>
              <a:t>Garment of Shame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7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9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Case Summary to the Qualification of 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2636838"/>
            <a:ext cx="2232025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400" y="2871788"/>
            <a:ext cx="26860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025" y="1792288"/>
            <a:ext cx="2303463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72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73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1925" y="1219200"/>
            <a:ext cx="93059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825" y="2743200"/>
            <a:ext cx="92678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74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1524000"/>
          </a:xfrm>
        </p:spPr>
      </p:pic>
      <p:pic>
        <p:nvPicPr>
          <p:cNvPr id="174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75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144000" cy="1524000"/>
          </a:xfrm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9144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76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78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Penalties and Punishments Imposed on Convicted Heretics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935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Case Summary to the Qualification of 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425" y="2351088"/>
            <a:ext cx="396557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8563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038" y="4813300"/>
            <a:ext cx="401796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6525" y="2593975"/>
            <a:ext cx="12287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Qualification of the Case to the Issuing of an Arrest Warrant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30513"/>
            <a:ext cx="1614488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2176463"/>
            <a:ext cx="224948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3963" y="2271713"/>
            <a:ext cx="516572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the Qualification of the Case to the Issuing of an Arrest Warrant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8163"/>
            <a:ext cx="5451475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338" y="1676400"/>
            <a:ext cx="364966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425" y="3498850"/>
            <a:ext cx="371157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2588" y="5532438"/>
            <a:ext cx="368141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Issuing of Arrest Warrant </a:t>
            </a:r>
            <a:br>
              <a:rPr lang="en-US" dirty="0" smtClean="0"/>
            </a:br>
            <a:r>
              <a:rPr lang="en-US" dirty="0" smtClean="0"/>
              <a:t>to Imprisonment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2438400"/>
            <a:ext cx="2281237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63" y="2005013"/>
            <a:ext cx="3244850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063" y="2047875"/>
            <a:ext cx="28162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From Issuing of Arrest Warrant </a:t>
            </a:r>
            <a:br>
              <a:rPr lang="en-US" dirty="0" smtClean="0"/>
            </a:br>
            <a:r>
              <a:rPr lang="en-US" dirty="0" smtClean="0"/>
              <a:t>to Imprisonment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563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2275"/>
            <a:ext cx="281781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038" y="1604963"/>
            <a:ext cx="10985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8450" y="3852863"/>
            <a:ext cx="156686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6075" y="1517650"/>
            <a:ext cx="37179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3208338"/>
            <a:ext cx="37084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4963" y="4951413"/>
            <a:ext cx="372903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 design template">
  <a:themeElements>
    <a:clrScheme name="Office Theme 1">
      <a:dk1>
        <a:srgbClr val="868686"/>
      </a:dk1>
      <a:lt1>
        <a:srgbClr val="FFFFFF"/>
      </a:lt1>
      <a:dk2>
        <a:srgbClr val="000000"/>
      </a:dk2>
      <a:lt2>
        <a:srgbClr val="FFFF00"/>
      </a:lt2>
      <a:accent1>
        <a:srgbClr val="66FF33"/>
      </a:accent1>
      <a:accent2>
        <a:srgbClr val="CC3300"/>
      </a:accent2>
      <a:accent3>
        <a:srgbClr val="AAAAAA"/>
      </a:accent3>
      <a:accent4>
        <a:srgbClr val="DADADA"/>
      </a:accent4>
      <a:accent5>
        <a:srgbClr val="B8FFAD"/>
      </a:accent5>
      <a:accent6>
        <a:srgbClr val="B92D00"/>
      </a:accent6>
      <a:hlink>
        <a:srgbClr val="0000FF"/>
      </a:hlink>
      <a:folHlink>
        <a:srgbClr val="00808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868686"/>
        </a:dk1>
        <a:lt1>
          <a:srgbClr val="FFFFFF"/>
        </a:lt1>
        <a:dk2>
          <a:srgbClr val="000000"/>
        </a:dk2>
        <a:lt2>
          <a:srgbClr val="FFFF00"/>
        </a:lt2>
        <a:accent1>
          <a:srgbClr val="66FF33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B8FFAD"/>
        </a:accent5>
        <a:accent6>
          <a:srgbClr val="B92D00"/>
        </a:accent6>
        <a:hlink>
          <a:srgbClr val="0000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9966FF"/>
        </a:dk2>
        <a:lt2>
          <a:srgbClr val="CBCBCB"/>
        </a:lt2>
        <a:accent1>
          <a:srgbClr val="6699FF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6B6B6B"/>
        </a:accent6>
        <a:hlink>
          <a:srgbClr val="00CCCC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design template</Template>
  <TotalTime>2602</TotalTime>
  <Words>215</Words>
  <Application>Microsoft Office PowerPoint</Application>
  <PresentationFormat>On-screen Show (4:3)</PresentationFormat>
  <Paragraphs>540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Black design template</vt:lpstr>
      <vt:lpstr>Inquisition Trials  and Procedures </vt:lpstr>
      <vt:lpstr>From the Edict of Faith to the Accusation of an act of Heresy</vt:lpstr>
      <vt:lpstr>From the Denunciation  to the Case Summary Stage</vt:lpstr>
      <vt:lpstr>From the Case Summary to the Qualification of the Case</vt:lpstr>
      <vt:lpstr>From the Case Summary to the Qualification of the Case</vt:lpstr>
      <vt:lpstr>From the Qualification of the Case to the Issuing of an Arrest Warrant</vt:lpstr>
      <vt:lpstr>From the Qualification of the Case to the Issuing of an Arrest Warrant</vt:lpstr>
      <vt:lpstr>From Issuing of Arrest Warrant  to Imprisonment</vt:lpstr>
      <vt:lpstr>From Issuing of Arrest Warrant  to Imprisonment</vt:lpstr>
      <vt:lpstr>From Issuing of Arrest Warrant  to Imprisonment</vt:lpstr>
      <vt:lpstr>From Issuing of Arrest Warrant  to Imprisonment</vt:lpstr>
      <vt:lpstr>Confiscation and Sequestration  of Goods</vt:lpstr>
      <vt:lpstr>Confiscation and Sequestration  of Goods</vt:lpstr>
      <vt:lpstr>Confiscation and Sequestration  of Goods</vt:lpstr>
      <vt:lpstr>Imprisonment to Initial Hearing</vt:lpstr>
      <vt:lpstr>Imprisonment to Initial Hearing</vt:lpstr>
      <vt:lpstr>Slide 17</vt:lpstr>
      <vt:lpstr>Imprisonment to Initial Hearing</vt:lpstr>
      <vt:lpstr>From the Initial Hearings to the  Prosecutor’s formal Accusation</vt:lpstr>
      <vt:lpstr>From the Initial Hearings to the  Prosecutor’s formal Accusation</vt:lpstr>
      <vt:lpstr>From the Initial Hearings to the  Prosecutor’s formal Accusation</vt:lpstr>
      <vt:lpstr>From the Initial Hearings to the  Prosecutor’s formal Accusation</vt:lpstr>
      <vt:lpstr>From the Initial Hearings to the  Prosecutor’s formal Accusation</vt:lpstr>
      <vt:lpstr>From the Initial Hearings to the  Prosecutor’s formal Accusation</vt:lpstr>
      <vt:lpstr>From the Initial Hearings to the  Prosecutor’s formal Accusation</vt:lpstr>
      <vt:lpstr>Formal Defense Strategies   of the Accused</vt:lpstr>
      <vt:lpstr>Formal Defense Strategies   of the Accused</vt:lpstr>
      <vt:lpstr>Formal Defense Strategies   of the Accused</vt:lpstr>
      <vt:lpstr>Interrogation under Torture During the Proof Stage</vt:lpstr>
      <vt:lpstr>"Prisoner Being Shown  the Implements of Torture"</vt:lpstr>
      <vt:lpstr>The Garrucha Torture</vt:lpstr>
      <vt:lpstr>Torture of the “Chords”</vt:lpstr>
      <vt:lpstr>Water Torture</vt:lpstr>
      <vt:lpstr>From Confession to the Final Verdict and Sentencing  in the Case</vt:lpstr>
      <vt:lpstr>Verdicts and Punishments</vt:lpstr>
      <vt:lpstr>Slide 36</vt:lpstr>
      <vt:lpstr>Public Humiliation:  The San Benito or  Garment of Shame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Penalties and Punishments Imposed on Convicted Heretics</vt:lpstr>
      <vt:lpstr>Slide 48</vt:lpstr>
    </vt:vector>
  </TitlesOfParts>
  <Company>Southwest Missouri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Inquisition Trials and Procedures:</dc:title>
  <dc:creator>Southwest Missouri State University</dc:creator>
  <cp:lastModifiedBy>John F Chuchiak</cp:lastModifiedBy>
  <cp:revision>913</cp:revision>
  <dcterms:created xsi:type="dcterms:W3CDTF">2005-01-26T05:22:32Z</dcterms:created>
  <dcterms:modified xsi:type="dcterms:W3CDTF">2015-06-08T01:49:31Z</dcterms:modified>
</cp:coreProperties>
</file>