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-10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D328-D2F5-4132-ACB1-4B7CAA458FB9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717B-B6B9-44E4-9178-0FE92F703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05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D328-D2F5-4132-ACB1-4B7CAA458FB9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717B-B6B9-44E4-9178-0FE92F703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20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D328-D2F5-4132-ACB1-4B7CAA458FB9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717B-B6B9-44E4-9178-0FE92F703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3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D328-D2F5-4132-ACB1-4B7CAA458FB9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717B-B6B9-44E4-9178-0FE92F703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1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D328-D2F5-4132-ACB1-4B7CAA458FB9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717B-B6B9-44E4-9178-0FE92F703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10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D328-D2F5-4132-ACB1-4B7CAA458FB9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717B-B6B9-44E4-9178-0FE92F703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06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D328-D2F5-4132-ACB1-4B7CAA458FB9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717B-B6B9-44E4-9178-0FE92F703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D328-D2F5-4132-ACB1-4B7CAA458FB9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717B-B6B9-44E4-9178-0FE92F703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07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D328-D2F5-4132-ACB1-4B7CAA458FB9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717B-B6B9-44E4-9178-0FE92F703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40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D328-D2F5-4132-ACB1-4B7CAA458FB9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717B-B6B9-44E4-9178-0FE92F703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83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BD328-D2F5-4132-ACB1-4B7CAA458FB9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717B-B6B9-44E4-9178-0FE92F703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8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BD328-D2F5-4132-ACB1-4B7CAA458FB9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9717B-B6B9-44E4-9178-0FE92F703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3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hyperlink" Target="https://www.youtube.com/watch?v=0H5JlhX4Wrw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Reconstruction &amp; Visualizing the Palace of the Inquisition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Mexico City, 1601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5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Plan for the Secret Prisons of the Palace of the </a:t>
            </a:r>
            <a:r>
              <a:rPr lang="en-US" dirty="0" err="1" smtClean="0"/>
              <a:t>Inquisicion</a:t>
            </a:r>
            <a:endParaRPr lang="en-US" dirty="0"/>
          </a:p>
        </p:txBody>
      </p:sp>
      <p:pic>
        <p:nvPicPr>
          <p:cNvPr id="95234" name="Picture 2" descr="C:\Users\JFC IV\Desktop\1601 Auto de Fe in Mexico Project\NEH Grant\Plano de la Carcel Perpetu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73835"/>
            <a:ext cx="9144000" cy="56841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180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Floor Plan (ca. 1650s)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6807"/>
            <a:ext cx="9296400" cy="555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73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Floor Plan (ca. 1650s)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0" y="1143000"/>
            <a:ext cx="9226200" cy="599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89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of the Palace and Prisons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0281"/>
            <a:ext cx="9627186" cy="542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11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Condition of the Palace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91292"/>
            <a:ext cx="9169691" cy="475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10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Aritectural</a:t>
            </a:r>
            <a:r>
              <a:rPr lang="en-US" dirty="0" smtClean="0"/>
              <a:t> Preservation and Repairs (ca. 1980s)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0" y="1600200"/>
            <a:ext cx="8824930" cy="5208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86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868362"/>
          </a:xfrm>
        </p:spPr>
        <p:txBody>
          <a:bodyPr>
            <a:noAutofit/>
          </a:bodyPr>
          <a:lstStyle/>
          <a:p>
            <a:r>
              <a:rPr lang="en-US" sz="2400" dirty="0" smtClean="0"/>
              <a:t>Pavement &amp; Colonial Tiles in patio (White </a:t>
            </a:r>
            <a:r>
              <a:rPr lang="en-US" sz="2400" dirty="0" err="1" smtClean="0"/>
              <a:t>Marbel</a:t>
            </a:r>
            <a:r>
              <a:rPr lang="en-US" sz="2400" dirty="0" smtClean="0"/>
              <a:t> and Black Granite)</a:t>
            </a:r>
            <a:br>
              <a:rPr lang="en-US" sz="2400" dirty="0" smtClean="0"/>
            </a:br>
            <a:r>
              <a:rPr lang="en-US" sz="2400" dirty="0" smtClean="0"/>
              <a:t>See mock up of paving in animation of </a:t>
            </a:r>
            <a:br>
              <a:rPr lang="en-US" sz="2400" dirty="0" smtClean="0"/>
            </a:br>
            <a:r>
              <a:rPr lang="en-US" sz="2400" dirty="0" smtClean="0"/>
              <a:t>Inquisitor Don Alonso de Peralta 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u="sng" dirty="0">
                <a:hlinkClick r:id="rId2"/>
              </a:rPr>
              <a:t>https://</a:t>
            </a:r>
            <a:r>
              <a:rPr lang="en-US" sz="2400" u="sng" dirty="0" smtClean="0">
                <a:hlinkClick r:id="rId2"/>
              </a:rPr>
              <a:t>www.youtube.com/watch?v=0H5JlhX4Wrw</a:t>
            </a:r>
            <a:r>
              <a:rPr lang="en-US" sz="2400" u="sng" dirty="0" smtClean="0"/>
              <a:t>)</a:t>
            </a:r>
            <a:endParaRPr lang="en-US" sz="24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21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Secret Prisons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 err="1" smtClean="0"/>
              <a:t>Cárcel</a:t>
            </a:r>
            <a:r>
              <a:rPr lang="en-US" i="1" dirty="0" smtClean="0"/>
              <a:t> de la Perpetua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220200" cy="544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53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0" y="0"/>
            <a:ext cx="9435178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03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7" name="Picture 3" descr="C:\Users\JFC IV\Desktop\1601 Auto de Fe in Mexico Project\Art Pieces\Scene_WI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91200" y="228600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Mock up based on archaeological evidence and plans of the Interior of the “Sala de </a:t>
            </a:r>
            <a:r>
              <a:rPr lang="en-US" b="1" dirty="0" err="1" smtClean="0">
                <a:solidFill>
                  <a:schemeClr val="bg1"/>
                </a:solidFill>
              </a:rPr>
              <a:t>Tormento</a:t>
            </a:r>
            <a:r>
              <a:rPr lang="en-US" b="1" dirty="0" smtClean="0">
                <a:solidFill>
                  <a:schemeClr val="bg1"/>
                </a:solidFill>
              </a:rPr>
              <a:t>” in the Palace of the Inquisition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85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Plaza of Santo Domingo</a:t>
            </a:r>
            <a:br>
              <a:rPr lang="en-US" dirty="0" smtClean="0"/>
            </a:br>
            <a:r>
              <a:rPr lang="en-US" dirty="0" smtClean="0"/>
              <a:t>(Location of the Palace of the Inquisition &amp; Dominican Convent)</a:t>
            </a:r>
            <a:endParaRPr lang="en-US" dirty="0"/>
          </a:p>
        </p:txBody>
      </p:sp>
      <p:pic>
        <p:nvPicPr>
          <p:cNvPr id="4" name="Picture 3" descr="C:\Users\JFC IV\Desktop\1601 Auto de Fe in Mexico Project\NEH Grant\Santa Inquisicion y Santo Domingo Draw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70872"/>
            <a:ext cx="9601200" cy="5293133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5486400" y="2362200"/>
            <a:ext cx="1600200" cy="1066800"/>
          </a:xfrm>
          <a:prstGeom prst="ellipse">
            <a:avLst/>
          </a:prstGeom>
          <a:solidFill>
            <a:srgbClr val="C0000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57399" y="1818383"/>
            <a:ext cx="3505201" cy="830997"/>
            <a:chOff x="2202542" y="2479963"/>
            <a:chExt cx="3672114" cy="906541"/>
          </a:xfrm>
        </p:grpSpPr>
        <p:sp>
          <p:nvSpPr>
            <p:cNvPr id="7" name="TextBox 6"/>
            <p:cNvSpPr txBox="1"/>
            <p:nvPr/>
          </p:nvSpPr>
          <p:spPr>
            <a:xfrm>
              <a:off x="2202542" y="2479963"/>
              <a:ext cx="1923142" cy="906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The Location of the Palace </a:t>
              </a:r>
              <a:r>
                <a:rPr lang="en-US" sz="1600" b="1" dirty="0" smtClean="0"/>
                <a:t>of the Inquisition</a:t>
              </a:r>
              <a:endParaRPr lang="en-US" sz="1600" b="1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3764540" y="2983297"/>
              <a:ext cx="2110116" cy="33930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56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Central Plaza in 1575</a:t>
            </a:r>
            <a:endParaRPr lang="en-US" dirty="0"/>
          </a:p>
        </p:txBody>
      </p:sp>
      <p:pic>
        <p:nvPicPr>
          <p:cNvPr id="97282" name="Picture 2" descr="C:\Users\JFC IV\Desktop\1601 Auto de Fe in Mexico Project\NEH Grant\SantaCruz1555PlazaMayorLDiaz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2520"/>
            <a:ext cx="9144000" cy="574548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7162800" y="2618269"/>
            <a:ext cx="1600200" cy="1676400"/>
          </a:xfrm>
          <a:prstGeom prst="ellipse">
            <a:avLst/>
          </a:prstGeom>
          <a:solidFill>
            <a:srgbClr val="C0000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467600" y="3581400"/>
            <a:ext cx="1454728" cy="2448818"/>
            <a:chOff x="2681514" y="983673"/>
            <a:chExt cx="1524000" cy="2671436"/>
          </a:xfrm>
        </p:grpSpPr>
        <p:sp>
          <p:nvSpPr>
            <p:cNvPr id="7" name="TextBox 6"/>
            <p:cNvSpPr txBox="1"/>
            <p:nvPr/>
          </p:nvSpPr>
          <p:spPr>
            <a:xfrm>
              <a:off x="2681514" y="2479963"/>
              <a:ext cx="1524000" cy="1175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Earliest image of the Palace of the Inquisition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3160485" y="983673"/>
              <a:ext cx="0" cy="149629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647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History of the Palace of the Inquisition, 1578-1650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0" y="6218238"/>
            <a:ext cx="3414600" cy="63976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i="1" dirty="0" smtClean="0"/>
              <a:t>Earliest diagram of the Palace of the Inquisition, 1579</a:t>
            </a:r>
            <a:endParaRPr lang="en-US" i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600200"/>
            <a:ext cx="342550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295400"/>
            <a:ext cx="4041775" cy="72707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Important Dates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81400" y="2133600"/>
            <a:ext cx="5562599" cy="4724399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dirty="0" smtClean="0"/>
              <a:t>1569</a:t>
            </a:r>
            <a:r>
              <a:rPr lang="en-US" sz="1800" dirty="0" smtClean="0"/>
              <a:t>: Inquisition Established in New Spain by Royal Order</a:t>
            </a:r>
          </a:p>
          <a:p>
            <a:endParaRPr lang="en-US" sz="1800" dirty="0" smtClean="0"/>
          </a:p>
          <a:p>
            <a:r>
              <a:rPr lang="en-US" sz="1800" b="1" dirty="0" smtClean="0"/>
              <a:t>1571:</a:t>
            </a:r>
            <a:r>
              <a:rPr lang="en-US" sz="1800" dirty="0" smtClean="0"/>
              <a:t> The First Inquisitors are housed in the Dominican Monastery</a:t>
            </a:r>
          </a:p>
          <a:p>
            <a:endParaRPr lang="en-US" sz="1800" dirty="0" smtClean="0"/>
          </a:p>
          <a:p>
            <a:r>
              <a:rPr lang="en-US" sz="1800" b="1" dirty="0" smtClean="0"/>
              <a:t>1578</a:t>
            </a:r>
            <a:r>
              <a:rPr lang="en-US" sz="1800" dirty="0" smtClean="0"/>
              <a:t>:On July 14, 1578, the Tribunal purchases the building</a:t>
            </a:r>
          </a:p>
          <a:p>
            <a:endParaRPr lang="en-US" sz="1800" dirty="0" smtClean="0"/>
          </a:p>
          <a:p>
            <a:r>
              <a:rPr lang="en-US" sz="1800" b="1" dirty="0" smtClean="0"/>
              <a:t>1594:</a:t>
            </a:r>
            <a:r>
              <a:rPr lang="en-US" sz="1800" dirty="0" smtClean="0"/>
              <a:t> The Tribunal purchases the building next to it to serve as the Perpetual Prison (</a:t>
            </a:r>
            <a:r>
              <a:rPr lang="en-US" sz="1800" dirty="0" err="1" smtClean="0"/>
              <a:t>Cárcel</a:t>
            </a:r>
            <a:r>
              <a:rPr lang="en-US" sz="1800" dirty="0" smtClean="0"/>
              <a:t> </a:t>
            </a:r>
            <a:r>
              <a:rPr lang="en-US" sz="1800" dirty="0" err="1" smtClean="0"/>
              <a:t>Pepetua</a:t>
            </a:r>
            <a:r>
              <a:rPr lang="en-US" sz="1800" dirty="0" smtClean="0"/>
              <a:t>) of the Holy Office.</a:t>
            </a:r>
          </a:p>
          <a:p>
            <a:endParaRPr lang="en-US" sz="1800" dirty="0" smtClean="0"/>
          </a:p>
          <a:p>
            <a:r>
              <a:rPr lang="en-US" sz="1800" b="1" dirty="0" smtClean="0"/>
              <a:t>1600: </a:t>
            </a:r>
            <a:r>
              <a:rPr lang="en-US" sz="1800" dirty="0" smtClean="0"/>
              <a:t>Renovations begin and expansion of building</a:t>
            </a:r>
          </a:p>
          <a:p>
            <a:endParaRPr lang="en-US" sz="1800" dirty="0" smtClean="0"/>
          </a:p>
          <a:p>
            <a:r>
              <a:rPr lang="en-US" sz="1800" b="1" dirty="0" smtClean="0"/>
              <a:t>1649</a:t>
            </a:r>
            <a:r>
              <a:rPr lang="en-US" sz="1800" dirty="0" smtClean="0"/>
              <a:t>: By this date the palace occupied more than half of the entire city block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8268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JFC IV\Desktop\1601 Auto de Fe in Mexico Project\02825F--Plaza de Santo Doming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8964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362200" y="0"/>
            <a:ext cx="1676400" cy="1828800"/>
          </a:xfrm>
          <a:prstGeom prst="ellipse">
            <a:avLst/>
          </a:prstGeom>
          <a:solidFill>
            <a:srgbClr val="C0000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0" y="14478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Plaza de Santo Domingo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85800" y="1066800"/>
            <a:ext cx="2057400" cy="584775"/>
            <a:chOff x="685800" y="1066800"/>
            <a:chExt cx="2057400" cy="584775"/>
          </a:xfrm>
        </p:grpSpPr>
        <p:sp>
          <p:nvSpPr>
            <p:cNvPr id="7" name="TextBox 6"/>
            <p:cNvSpPr txBox="1"/>
            <p:nvPr/>
          </p:nvSpPr>
          <p:spPr>
            <a:xfrm>
              <a:off x="685800" y="1066800"/>
              <a:ext cx="152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Palace of the Inquisition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2057400" y="1066800"/>
              <a:ext cx="685800" cy="15240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926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75" y="1050600"/>
            <a:ext cx="9134475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val 7"/>
          <p:cNvSpPr/>
          <p:nvPr/>
        </p:nvSpPr>
        <p:spPr>
          <a:xfrm>
            <a:off x="3352800" y="3124200"/>
            <a:ext cx="914400" cy="1371600"/>
          </a:xfrm>
          <a:prstGeom prst="ellipse">
            <a:avLst/>
          </a:prstGeom>
          <a:solidFill>
            <a:srgbClr val="C0000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52400" y="11400"/>
            <a:ext cx="7772400" cy="4941600"/>
            <a:chOff x="-4982025" y="-2910870"/>
            <a:chExt cx="8142510" cy="5390833"/>
          </a:xfrm>
        </p:grpSpPr>
        <p:sp>
          <p:nvSpPr>
            <p:cNvPr id="10" name="TextBox 9"/>
            <p:cNvSpPr txBox="1"/>
            <p:nvPr/>
          </p:nvSpPr>
          <p:spPr>
            <a:xfrm>
              <a:off x="-4982025" y="-2910870"/>
              <a:ext cx="1524000" cy="117514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C00000"/>
                  </a:solidFill>
                </a:rPr>
                <a:t>Late 17</a:t>
              </a:r>
              <a:r>
                <a:rPr lang="en-US" sz="1600" b="1" baseline="30000" dirty="0" smtClean="0">
                  <a:solidFill>
                    <a:srgbClr val="C00000"/>
                  </a:solidFill>
                </a:rPr>
                <a:t>th</a:t>
              </a:r>
              <a:r>
                <a:rPr lang="en-US" sz="1600" b="1" dirty="0" smtClean="0">
                  <a:solidFill>
                    <a:srgbClr val="C00000"/>
                  </a:solidFill>
                </a:rPr>
                <a:t> century image of </a:t>
              </a:r>
              <a:r>
                <a:rPr lang="en-US" sz="1600" b="1" dirty="0" smtClean="0">
                  <a:solidFill>
                    <a:srgbClr val="C00000"/>
                  </a:solidFill>
                </a:rPr>
                <a:t>he </a:t>
              </a:r>
              <a:r>
                <a:rPr lang="en-US" sz="1600" b="1" dirty="0" smtClean="0">
                  <a:solidFill>
                    <a:srgbClr val="C00000"/>
                  </a:solidFill>
                </a:rPr>
                <a:t>Palace of the Inquisition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3160485" y="983673"/>
              <a:ext cx="0" cy="149629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>
            <a:off x="1607128" y="1088618"/>
            <a:ext cx="1898072" cy="218798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21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2202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Palace of the Inquisition</a:t>
            </a:r>
            <a:br>
              <a:rPr lang="en-US" sz="3600" dirty="0" smtClean="0"/>
            </a:br>
            <a:r>
              <a:rPr lang="en-US" sz="3600" dirty="0" smtClean="0"/>
              <a:t>(From 1980s Building Preservation Work)</a:t>
            </a:r>
            <a:br>
              <a:rPr lang="en-US" sz="3600" dirty="0" smtClean="0"/>
            </a:br>
            <a:r>
              <a:rPr lang="en-US" sz="3600" dirty="0" smtClean="0"/>
              <a:t>Dr. </a:t>
            </a:r>
            <a:r>
              <a:rPr lang="en-US" sz="3600" dirty="0" err="1" smtClean="0"/>
              <a:t>Inés</a:t>
            </a:r>
            <a:r>
              <a:rPr lang="en-US" sz="3600" dirty="0" smtClean="0"/>
              <a:t> Ortiz Bobadilla</a:t>
            </a:r>
            <a:endParaRPr lang="en-US" sz="3600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600200"/>
            <a:ext cx="937945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953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36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Map of the Interior of the Palace of the Inquisition (1655)</a:t>
            </a:r>
            <a:endParaRPr lang="en-US" dirty="0"/>
          </a:p>
        </p:txBody>
      </p:sp>
      <p:pic>
        <p:nvPicPr>
          <p:cNvPr id="96258" name="Picture 2" descr="C:\Users\JFC IV\Desktop\1601 Auto de Fe in Mexico Project\NEH Grant\Nuevo Plano de Tribunal 16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813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260</Words>
  <Application>Microsoft Office PowerPoint</Application>
  <PresentationFormat>On-screen Show (4:3)</PresentationFormat>
  <Paragraphs>34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Reconstruction &amp; Visualizing the Palace of the Inquisition</vt:lpstr>
      <vt:lpstr>Plaza of Santo Domingo (Location of the Palace of the Inquisition &amp; Dominican Convent)</vt:lpstr>
      <vt:lpstr>Central Plaza in 1575</vt:lpstr>
      <vt:lpstr>History of the Palace of the Inquisition, 1578-1650</vt:lpstr>
      <vt:lpstr>PowerPoint Presentation</vt:lpstr>
      <vt:lpstr>PowerPoint Presentation</vt:lpstr>
      <vt:lpstr>Palace of the Inquisition (From 1980s Building Preservation Work) Dr. Inés Ortiz Bobadilla</vt:lpstr>
      <vt:lpstr>PowerPoint Presentation</vt:lpstr>
      <vt:lpstr>Map of the Interior of the Palace of the Inquisition (1655)</vt:lpstr>
      <vt:lpstr>Plan for the Secret Prisons of the Palace of the Inquisicion</vt:lpstr>
      <vt:lpstr>First Floor Plan (ca. 1650s)</vt:lpstr>
      <vt:lpstr>Second Floor Plan (ca. 1650s)</vt:lpstr>
      <vt:lpstr>Plan of the Palace and Prisons</vt:lpstr>
      <vt:lpstr>External Condition of the Palace</vt:lpstr>
      <vt:lpstr>Aritectural Preservation and Repairs (ca. 1980s)</vt:lpstr>
      <vt:lpstr>Pavement &amp; Colonial Tiles in patio (White Marbel and Black Granite) See mock up of paving in animation of  Inquisitor Don Alonso de Peralta  (https://www.youtube.com/watch?v=0H5JlhX4Wrw)</vt:lpstr>
      <vt:lpstr>The Secret Prisons  (Cárcel de la Perpetua)</vt:lpstr>
      <vt:lpstr>PowerPoint Presentation</vt:lpstr>
      <vt:lpstr>PowerPoint Presentation</vt:lpstr>
    </vt:vector>
  </TitlesOfParts>
  <Company>Missouri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Reconstruction &amp; Visualizing the Palace of the Inquisition</dc:title>
  <dc:creator>FSADMIN</dc:creator>
  <cp:lastModifiedBy>FSADMIN</cp:lastModifiedBy>
  <cp:revision>4</cp:revision>
  <dcterms:created xsi:type="dcterms:W3CDTF">2015-06-10T21:06:42Z</dcterms:created>
  <dcterms:modified xsi:type="dcterms:W3CDTF">2015-06-10T22:24:30Z</dcterms:modified>
</cp:coreProperties>
</file>